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8"/>
  </p:notesMasterIdLst>
  <p:sldIdLst>
    <p:sldId id="256" r:id="rId2"/>
    <p:sldId id="257" r:id="rId3"/>
    <p:sldId id="290" r:id="rId4"/>
    <p:sldId id="258" r:id="rId5"/>
    <p:sldId id="259" r:id="rId6"/>
    <p:sldId id="260" r:id="rId7"/>
    <p:sldId id="261" r:id="rId8"/>
    <p:sldId id="262" r:id="rId9"/>
    <p:sldId id="264" r:id="rId10"/>
    <p:sldId id="263" r:id="rId11"/>
    <p:sldId id="291" r:id="rId12"/>
    <p:sldId id="275" r:id="rId13"/>
    <p:sldId id="292" r:id="rId14"/>
    <p:sldId id="282" r:id="rId15"/>
    <p:sldId id="293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81" r:id="rId26"/>
    <p:sldId id="294" r:id="rId27"/>
    <p:sldId id="276" r:id="rId28"/>
    <p:sldId id="283" r:id="rId29"/>
    <p:sldId id="284" r:id="rId30"/>
    <p:sldId id="285" r:id="rId31"/>
    <p:sldId id="286" r:id="rId32"/>
    <p:sldId id="288" r:id="rId33"/>
    <p:sldId id="289" r:id="rId34"/>
    <p:sldId id="277" r:id="rId35"/>
    <p:sldId id="278" r:id="rId36"/>
    <p:sldId id="279" r:id="rId3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-624" y="-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.jpg>
</file>

<file path=ppt/media/image10.jpeg>
</file>

<file path=ppt/media/image11.pn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png>
</file>

<file path=ppt/media/image23.png>
</file>

<file path=ppt/media/image24.png>
</file>

<file path=ppt/media/image3.jpe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E50CBA-82DE-41D7-A6F4-540BB7FCBDC1}" type="datetimeFigureOut">
              <a:rPr lang="de-DE" smtClean="0"/>
              <a:t>24.03.2018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7A28C8-B590-4324-806C-803DC17CE36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09475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7A28C8-B590-4324-806C-803DC17CE367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43045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F30F2-03FD-4664-90A2-E0A0376B7837}" type="datetimeFigureOut">
              <a:rPr lang="de-DE" smtClean="0"/>
              <a:t>24.03.2018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B962C-46A7-4FED-902F-09D7545C39EE}" type="slidenum">
              <a:rPr lang="de-DE" smtClean="0"/>
              <a:t>‹Nr.›</a:t>
            </a:fld>
            <a:endParaRPr lang="de-DE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41032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F30F2-03FD-4664-90A2-E0A0376B7837}" type="datetimeFigureOut">
              <a:rPr lang="de-DE" smtClean="0"/>
              <a:t>24.03.2018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B962C-46A7-4FED-902F-09D7545C39E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505271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F30F2-03FD-4664-90A2-E0A0376B7837}" type="datetimeFigureOut">
              <a:rPr lang="de-DE" smtClean="0"/>
              <a:t>24.03.2018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B962C-46A7-4FED-902F-09D7545C39E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6720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F30F2-03FD-4664-90A2-E0A0376B7837}" type="datetimeFigureOut">
              <a:rPr lang="de-DE" smtClean="0"/>
              <a:t>24.03.2018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B962C-46A7-4FED-902F-09D7545C39E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16261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F30F2-03FD-4664-90A2-E0A0376B7837}" type="datetimeFigureOut">
              <a:rPr lang="de-DE" smtClean="0"/>
              <a:t>24.03.2018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B962C-46A7-4FED-902F-09D7545C39EE}" type="slidenum">
              <a:rPr lang="de-DE" smtClean="0"/>
              <a:t>‹Nr.›</a:t>
            </a:fld>
            <a:endParaRPr lang="de-DE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71759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F30F2-03FD-4664-90A2-E0A0376B7837}" type="datetimeFigureOut">
              <a:rPr lang="de-DE" smtClean="0"/>
              <a:t>24.03.2018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B962C-46A7-4FED-902F-09D7545C39E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521889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F30F2-03FD-4664-90A2-E0A0376B7837}" type="datetimeFigureOut">
              <a:rPr lang="de-DE" smtClean="0"/>
              <a:t>24.03.2018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B962C-46A7-4FED-902F-09D7545C39E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606536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F30F2-03FD-4664-90A2-E0A0376B7837}" type="datetimeFigureOut">
              <a:rPr lang="de-DE" smtClean="0"/>
              <a:t>24.03.2018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B962C-46A7-4FED-902F-09D7545C39E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226926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F30F2-03FD-4664-90A2-E0A0376B7837}" type="datetimeFigureOut">
              <a:rPr lang="de-DE" smtClean="0"/>
              <a:t>24.03.2018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B962C-46A7-4FED-902F-09D7545C39E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007439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D4EF30F2-03FD-4664-90A2-E0A0376B7837}" type="datetimeFigureOut">
              <a:rPr lang="de-DE" smtClean="0"/>
              <a:t>24.03.2018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65B962C-46A7-4FED-902F-09D7545C39E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017982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EF30F2-03FD-4664-90A2-E0A0376B7837}" type="datetimeFigureOut">
              <a:rPr lang="de-DE" smtClean="0"/>
              <a:t>24.03.2018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5B962C-46A7-4FED-902F-09D7545C39E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109084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D4EF30F2-03FD-4664-90A2-E0A0376B7837}" type="datetimeFigureOut">
              <a:rPr lang="de-DE" smtClean="0"/>
              <a:t>24.03.2018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665B962C-46A7-4FED-902F-09D7545C39EE}" type="slidenum">
              <a:rPr lang="de-DE" smtClean="0"/>
              <a:t>‹Nr.›</a:t>
            </a:fld>
            <a:endParaRPr lang="de-DE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47672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1339B9D6-7E2F-4D37-BF80-F1223E1380C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Architektur und Design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="" xmlns:a16="http://schemas.microsoft.com/office/drawing/2014/main" id="{ABEB5E8D-C8E3-4238-AC15-01071BDF484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Designprozess und </a:t>
            </a:r>
            <a:r>
              <a:rPr lang="de-DE" dirty="0" err="1"/>
              <a:t>heuristiken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34164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8B0EEECA-E671-4E57-AFB7-0934FA9E7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Question Prototyp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="" xmlns:a16="http://schemas.microsoft.com/office/drawing/2014/main" id="{2A4B3C95-346E-4FD2-ABBE-8B719AF960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8607" y="522515"/>
            <a:ext cx="6192737" cy="4055920"/>
          </a:xfrm>
        </p:spPr>
      </p:pic>
      <p:sp>
        <p:nvSpPr>
          <p:cNvPr id="3" name="Textfeld 2">
            <a:extLst>
              <a:ext uri="{FF2B5EF4-FFF2-40B4-BE49-F238E27FC236}">
                <a16:creationId xmlns="" xmlns:a16="http://schemas.microsoft.com/office/drawing/2014/main" id="{21883F52-4BE5-4088-80E9-7E946F6BFF34}"/>
              </a:ext>
            </a:extLst>
          </p:cNvPr>
          <p:cNvSpPr txBox="1"/>
          <p:nvPr/>
        </p:nvSpPr>
        <p:spPr>
          <a:xfrm>
            <a:off x="933061" y="2015412"/>
            <a:ext cx="44724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Ein Question sollte aus dem Fragetext und 4 Antwortmöglichkeiten bestehen.</a:t>
            </a:r>
          </a:p>
        </p:txBody>
      </p:sp>
    </p:spTree>
    <p:extLst>
      <p:ext uri="{BB962C8B-B14F-4D97-AF65-F5344CB8AC3E}">
        <p14:creationId xmlns:p14="http://schemas.microsoft.com/office/powerpoint/2010/main" val="40480910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1339B9D6-7E2F-4D37-BF80-F1223E1380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6395" y="149352"/>
            <a:ext cx="10058400" cy="3566160"/>
          </a:xfrm>
        </p:spPr>
        <p:txBody>
          <a:bodyPr>
            <a:normAutofit/>
          </a:bodyPr>
          <a:lstStyle/>
          <a:p>
            <a:pPr algn="ctr"/>
            <a:r>
              <a:rPr lang="de-DE" sz="5600" dirty="0"/>
              <a:t>2</a:t>
            </a:r>
            <a:r>
              <a:rPr lang="de-DE" sz="5600" dirty="0" smtClean="0"/>
              <a:t>. Sitemap</a:t>
            </a:r>
            <a:endParaRPr lang="de-DE" sz="5600" dirty="0"/>
          </a:p>
        </p:txBody>
      </p:sp>
    </p:spTree>
    <p:extLst>
      <p:ext uri="{BB962C8B-B14F-4D97-AF65-F5344CB8AC3E}">
        <p14:creationId xmlns:p14="http://schemas.microsoft.com/office/powerpoint/2010/main" val="11145399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D116D579-0629-4910-9980-A5E5EA2BF5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SiteMap</a:t>
            </a:r>
            <a:endParaRPr lang="de-DE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="" xmlns:a16="http://schemas.microsoft.com/office/drawing/2014/main" id="{48AB2FDD-1F40-45C9-BAB3-379A174158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3325385" y="418344"/>
            <a:ext cx="8028415" cy="6021311"/>
          </a:xfrm>
        </p:spPr>
      </p:pic>
      <p:sp>
        <p:nvSpPr>
          <p:cNvPr id="3" name="Textfeld 2">
            <a:extLst>
              <a:ext uri="{FF2B5EF4-FFF2-40B4-BE49-F238E27FC236}">
                <a16:creationId xmlns="" xmlns:a16="http://schemas.microsoft.com/office/drawing/2014/main" id="{B8CBDC95-DB2F-4090-9548-2CA3ABACB766}"/>
              </a:ext>
            </a:extLst>
          </p:cNvPr>
          <p:cNvSpPr txBox="1"/>
          <p:nvPr/>
        </p:nvSpPr>
        <p:spPr>
          <a:xfrm>
            <a:off x="870857" y="1897224"/>
            <a:ext cx="232021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Anhand einer Sitemap sollten die Bewegungen, die ein User in der App vornehmen kann, dargestellt werden.</a:t>
            </a:r>
          </a:p>
          <a:p>
            <a:r>
              <a:rPr lang="de-DE" dirty="0"/>
              <a:t>Dies war vor allem zur </a:t>
            </a:r>
            <a:r>
              <a:rPr lang="de-DE" dirty="0" smtClean="0"/>
              <a:t>Festlegung des weiteren Vorgehens </a:t>
            </a:r>
            <a:r>
              <a:rPr lang="de-DE" dirty="0"/>
              <a:t>und der </a:t>
            </a:r>
            <a:r>
              <a:rPr lang="de-DE" dirty="0" smtClean="0"/>
              <a:t>Veranschaulichung der Hierarchie </a:t>
            </a:r>
            <a:r>
              <a:rPr lang="de-DE" dirty="0"/>
              <a:t>gedacht.</a:t>
            </a:r>
          </a:p>
        </p:txBody>
      </p:sp>
    </p:spTree>
    <p:extLst>
      <p:ext uri="{BB962C8B-B14F-4D97-AF65-F5344CB8AC3E}">
        <p14:creationId xmlns:p14="http://schemas.microsoft.com/office/powerpoint/2010/main" val="10831730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1339B9D6-7E2F-4D37-BF80-F1223E1380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6395" y="149352"/>
            <a:ext cx="10058400" cy="3566160"/>
          </a:xfrm>
        </p:spPr>
        <p:txBody>
          <a:bodyPr>
            <a:normAutofit/>
          </a:bodyPr>
          <a:lstStyle/>
          <a:p>
            <a:pPr algn="ctr"/>
            <a:r>
              <a:rPr lang="de-DE" sz="5600" dirty="0"/>
              <a:t>3</a:t>
            </a:r>
            <a:r>
              <a:rPr lang="de-DE" sz="5600" dirty="0" smtClean="0"/>
              <a:t>. Datenbank</a:t>
            </a:r>
            <a:endParaRPr lang="de-DE" sz="5600" dirty="0"/>
          </a:p>
        </p:txBody>
      </p:sp>
    </p:spTree>
    <p:extLst>
      <p:ext uri="{BB962C8B-B14F-4D97-AF65-F5344CB8AC3E}">
        <p14:creationId xmlns:p14="http://schemas.microsoft.com/office/powerpoint/2010/main" val="11145399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6668F539-2C2B-4D06-B426-A03004208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Datenbank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="" xmlns:a16="http://schemas.microsoft.com/office/drawing/2014/main" id="{A7D0D334-B6BC-4016-B0DE-89C9BAA24D84}"/>
              </a:ext>
            </a:extLst>
          </p:cNvPr>
          <p:cNvSpPr txBox="1"/>
          <p:nvPr/>
        </p:nvSpPr>
        <p:spPr>
          <a:xfrm>
            <a:off x="861773" y="2228671"/>
            <a:ext cx="294055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Wir erstellten dieses Datenbankschema, aus dem wir uns das SQL </a:t>
            </a:r>
            <a:r>
              <a:rPr lang="de-DE" dirty="0" err="1"/>
              <a:t>Script</a:t>
            </a:r>
            <a:r>
              <a:rPr lang="de-DE" dirty="0"/>
              <a:t> für unser Projekt generieren ließen.</a:t>
            </a:r>
          </a:p>
        </p:txBody>
      </p:sp>
      <p:pic>
        <p:nvPicPr>
          <p:cNvPr id="10" name="Inhaltsplatzhalter 9">
            <a:extLst>
              <a:ext uri="{FF2B5EF4-FFF2-40B4-BE49-F238E27FC236}">
                <a16:creationId xmlns="" xmlns:a16="http://schemas.microsoft.com/office/drawing/2014/main" id="{548938DE-5423-4DE5-82AD-5F9830A4DE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6784" y="145824"/>
            <a:ext cx="7720348" cy="5643022"/>
          </a:xfrm>
        </p:spPr>
      </p:pic>
    </p:spTree>
    <p:extLst>
      <p:ext uri="{BB962C8B-B14F-4D97-AF65-F5344CB8AC3E}">
        <p14:creationId xmlns:p14="http://schemas.microsoft.com/office/powerpoint/2010/main" val="6059544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1339B9D6-7E2F-4D37-BF80-F1223E1380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6395" y="149352"/>
            <a:ext cx="10058400" cy="3566160"/>
          </a:xfrm>
        </p:spPr>
        <p:txBody>
          <a:bodyPr>
            <a:normAutofit/>
          </a:bodyPr>
          <a:lstStyle/>
          <a:p>
            <a:pPr algn="ctr"/>
            <a:r>
              <a:rPr lang="de-DE" sz="5600" dirty="0"/>
              <a:t>4</a:t>
            </a:r>
            <a:r>
              <a:rPr lang="de-DE" sz="5600" dirty="0" smtClean="0"/>
              <a:t>. Design und Umsetzung</a:t>
            </a:r>
            <a:endParaRPr lang="de-DE" sz="5600" dirty="0"/>
          </a:p>
        </p:txBody>
      </p:sp>
    </p:spTree>
    <p:extLst>
      <p:ext uri="{BB962C8B-B14F-4D97-AF65-F5344CB8AC3E}">
        <p14:creationId xmlns:p14="http://schemas.microsoft.com/office/powerpoint/2010/main" val="11145399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9A4527A8-6423-4D3A-ABCD-36A120BC18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de-DE" dirty="0"/>
              <a:t>Login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="" xmlns:a16="http://schemas.microsoft.com/office/drawing/2014/main" id="{A487993E-CC40-4947-A5A3-10960EAD3260}"/>
              </a:ext>
            </a:extLst>
          </p:cNvPr>
          <p:cNvSpPr txBox="1"/>
          <p:nvPr/>
        </p:nvSpPr>
        <p:spPr>
          <a:xfrm>
            <a:off x="130629" y="1884784"/>
            <a:ext cx="362027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Ziel des </a:t>
            </a:r>
            <a:r>
              <a:rPr lang="de-DE" dirty="0" err="1"/>
              <a:t>Loginbildschirms</a:t>
            </a:r>
            <a:r>
              <a:rPr lang="de-DE" dirty="0"/>
              <a:t> war es den Fokus auf das Login Formular zu lenken.</a:t>
            </a:r>
          </a:p>
          <a:p>
            <a:r>
              <a:rPr lang="de-DE" dirty="0"/>
              <a:t>Außerdem sollte ein kurzer quasi-Ausblick auf das Spiel gegeben werden.</a:t>
            </a:r>
          </a:p>
          <a:p>
            <a:r>
              <a:rPr lang="de-DE" dirty="0"/>
              <a:t>Dies wurde durch ein Hintergrundbild, das Würzburg mit einigen wichtigen Gebäuden zeigt, erreicht.</a:t>
            </a:r>
          </a:p>
          <a:p>
            <a:r>
              <a:rPr lang="de-DE" dirty="0"/>
              <a:t>Außer dem Login sollte hier außerdem die Möglichkeit gegeben werden, auf die Registrierungsseite zu gelangen. </a:t>
            </a:r>
          </a:p>
        </p:txBody>
      </p:sp>
      <p:pic>
        <p:nvPicPr>
          <p:cNvPr id="6" name="Inhaltsplatzhalter 5">
            <a:extLst>
              <a:ext uri="{FF2B5EF4-FFF2-40B4-BE49-F238E27FC236}">
                <a16:creationId xmlns="" xmlns:a16="http://schemas.microsoft.com/office/drawing/2014/main" id="{AF95E04C-E436-4C3A-8E82-DC06C605073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2682" y="1563391"/>
            <a:ext cx="7876169" cy="4022725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984053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4AE4A795-A6BB-46B5-9E47-3284A7D15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Map</a:t>
            </a:r>
            <a:endParaRPr lang="de-DE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="" xmlns:a16="http://schemas.microsoft.com/office/drawing/2014/main" id="{DAB15DCF-6D7D-444C-BF84-43E27458CDC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4169" y="1417637"/>
            <a:ext cx="7151511" cy="4022725"/>
          </a:xfrm>
          <a:ln>
            <a:solidFill>
              <a:schemeClr val="tx1"/>
            </a:solidFill>
          </a:ln>
        </p:spPr>
      </p:pic>
      <p:sp>
        <p:nvSpPr>
          <p:cNvPr id="6" name="Textfeld 5">
            <a:extLst>
              <a:ext uri="{FF2B5EF4-FFF2-40B4-BE49-F238E27FC236}">
                <a16:creationId xmlns="" xmlns:a16="http://schemas.microsoft.com/office/drawing/2014/main" id="{BABF88C1-531C-444C-9AC5-53C2DDD9B947}"/>
              </a:ext>
            </a:extLst>
          </p:cNvPr>
          <p:cNvSpPr txBox="1"/>
          <p:nvPr/>
        </p:nvSpPr>
        <p:spPr>
          <a:xfrm>
            <a:off x="348657" y="1934055"/>
            <a:ext cx="352603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Auf der </a:t>
            </a:r>
            <a:r>
              <a:rPr lang="de-DE" dirty="0" err="1"/>
              <a:t>Map</a:t>
            </a:r>
            <a:r>
              <a:rPr lang="de-DE" dirty="0"/>
              <a:t> sollten eindeutig die Locations hervorgehoben werden. Dies wurde durch die Holzschilder erreicht, die als Wegpunkte für Locations fungieren. Diese Schilder sind klickbar und leiten auf die korrespondierende Location weiter.</a:t>
            </a:r>
          </a:p>
        </p:txBody>
      </p:sp>
    </p:spTree>
    <p:extLst>
      <p:ext uri="{BB962C8B-B14F-4D97-AF65-F5344CB8AC3E}">
        <p14:creationId xmlns:p14="http://schemas.microsoft.com/office/powerpoint/2010/main" val="28905724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7646F10E-014B-45A5-8F32-3C685F7E8E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Location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="" xmlns:a16="http://schemas.microsoft.com/office/drawing/2014/main" id="{27314B64-8D8F-40FE-92A3-B22DD4F9EA0A}"/>
              </a:ext>
            </a:extLst>
          </p:cNvPr>
          <p:cNvSpPr txBox="1"/>
          <p:nvPr/>
        </p:nvSpPr>
        <p:spPr>
          <a:xfrm>
            <a:off x="646922" y="1828800"/>
            <a:ext cx="323461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Bei einer Location werden dem Benutzer </a:t>
            </a:r>
            <a:r>
              <a:rPr lang="de-DE" dirty="0" smtClean="0"/>
              <a:t>vom</a:t>
            </a:r>
            <a:r>
              <a:rPr lang="de-DE" dirty="0"/>
              <a:t> </a:t>
            </a:r>
            <a:r>
              <a:rPr lang="de-DE" dirty="0" smtClean="0"/>
              <a:t>Gästeführer </a:t>
            </a:r>
            <a:r>
              <a:rPr lang="de-DE" dirty="0"/>
              <a:t>Informationen zu der Location oder damit assoziierten Personen gegeben. </a:t>
            </a:r>
          </a:p>
          <a:p>
            <a:r>
              <a:rPr lang="de-DE" dirty="0"/>
              <a:t>Außerdem findet der Benutzer an bestimmten Locations </a:t>
            </a:r>
            <a:r>
              <a:rPr lang="de-DE" dirty="0" err="1"/>
              <a:t>Coins</a:t>
            </a:r>
            <a:r>
              <a:rPr lang="de-DE" dirty="0"/>
              <a:t>, mit denen auf dem Marktplatz Karten gekauft werden können.</a:t>
            </a:r>
          </a:p>
        </p:txBody>
      </p:sp>
      <p:pic>
        <p:nvPicPr>
          <p:cNvPr id="8" name="Inhaltsplatzhalter 7">
            <a:extLst>
              <a:ext uri="{FF2B5EF4-FFF2-40B4-BE49-F238E27FC236}">
                <a16:creationId xmlns="" xmlns:a16="http://schemas.microsoft.com/office/drawing/2014/main" id="{368D6155-E595-4C69-9B73-B557E671B8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9487" y="1313411"/>
            <a:ext cx="7845696" cy="4022725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8692430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3C3F5F81-380E-4760-B303-B4907FF34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Profil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="" xmlns:a16="http://schemas.microsoft.com/office/drawing/2014/main" id="{BFDD6E7E-B887-4983-B274-1DB34ACB4A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8628" y="1417637"/>
            <a:ext cx="7167052" cy="4022725"/>
          </a:xfrm>
          <a:ln>
            <a:solidFill>
              <a:schemeClr val="tx1"/>
            </a:solidFill>
          </a:ln>
        </p:spPr>
      </p:pic>
      <p:sp>
        <p:nvSpPr>
          <p:cNvPr id="6" name="Textfeld 5">
            <a:extLst>
              <a:ext uri="{FF2B5EF4-FFF2-40B4-BE49-F238E27FC236}">
                <a16:creationId xmlns="" xmlns:a16="http://schemas.microsoft.com/office/drawing/2014/main" id="{727EBFCC-69CA-458B-A9A0-290A8A3EFEE7}"/>
              </a:ext>
            </a:extLst>
          </p:cNvPr>
          <p:cNvSpPr txBox="1"/>
          <p:nvPr/>
        </p:nvSpPr>
        <p:spPr>
          <a:xfrm>
            <a:off x="534954" y="1816360"/>
            <a:ext cx="320973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Jeder Benutzer hat ein Profil. Auf dem Profil sieht der Benutzer seinen Benutzernamen zusammen mit dem Level in dem er sich zurzeit befindet. Außerdem kann jeder Benutzer seinen Fortschritt </a:t>
            </a:r>
            <a:r>
              <a:rPr lang="de-DE" dirty="0" smtClean="0"/>
              <a:t>und sein </a:t>
            </a:r>
            <a:r>
              <a:rPr lang="de-DE" dirty="0"/>
              <a:t>Inventar sehen.</a:t>
            </a:r>
          </a:p>
        </p:txBody>
      </p:sp>
    </p:spTree>
    <p:extLst>
      <p:ext uri="{BB962C8B-B14F-4D97-AF65-F5344CB8AC3E}">
        <p14:creationId xmlns:p14="http://schemas.microsoft.com/office/powerpoint/2010/main" val="30269905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8C8D7EBA-4385-4A5D-9C3D-389BD5F861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5600" dirty="0"/>
              <a:t>Inhalt</a:t>
            </a:r>
            <a:r>
              <a:rPr lang="de-DE" dirty="0"/>
              <a:t>	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01CA50E8-0AF9-40AD-9F72-0C83C6C8A4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1. Prototypen</a:t>
            </a:r>
            <a:endParaRPr lang="de-DE" dirty="0"/>
          </a:p>
          <a:p>
            <a:r>
              <a:rPr lang="de-DE" dirty="0" smtClean="0"/>
              <a:t>2. Sitemap</a:t>
            </a:r>
            <a:endParaRPr lang="de-DE" dirty="0"/>
          </a:p>
          <a:p>
            <a:r>
              <a:rPr lang="de-DE" dirty="0" smtClean="0"/>
              <a:t>3. Datenbankmodell</a:t>
            </a:r>
            <a:endParaRPr lang="de-DE" dirty="0"/>
          </a:p>
          <a:p>
            <a:r>
              <a:rPr lang="de-DE" dirty="0" smtClean="0"/>
              <a:t>4. Design und Umsetzung</a:t>
            </a:r>
            <a:endParaRPr lang="de-DE" dirty="0"/>
          </a:p>
          <a:p>
            <a:r>
              <a:rPr lang="de-DE" dirty="0" smtClean="0"/>
              <a:t>5. Heuristiken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780886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00F310DD-73D1-4EE8-A287-866D5F14A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Quiz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="" xmlns:a16="http://schemas.microsoft.com/office/drawing/2014/main" id="{3C2C7D7F-4741-41FD-9CB9-D06A8E3AFC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4223" y="1417637"/>
            <a:ext cx="7161457" cy="4022725"/>
          </a:xfrm>
          <a:ln>
            <a:solidFill>
              <a:schemeClr val="tx1"/>
            </a:solidFill>
          </a:ln>
        </p:spPr>
      </p:pic>
      <p:sp>
        <p:nvSpPr>
          <p:cNvPr id="6" name="Textfeld 5">
            <a:extLst>
              <a:ext uri="{FF2B5EF4-FFF2-40B4-BE49-F238E27FC236}">
                <a16:creationId xmlns="" xmlns:a16="http://schemas.microsoft.com/office/drawing/2014/main" id="{D7380F85-DB3E-4941-9CDF-1DBBF6F9B2AD}"/>
              </a:ext>
            </a:extLst>
          </p:cNvPr>
          <p:cNvSpPr txBox="1"/>
          <p:nvPr/>
        </p:nvSpPr>
        <p:spPr>
          <a:xfrm>
            <a:off x="696686" y="2040294"/>
            <a:ext cx="3048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Auf der </a:t>
            </a:r>
            <a:r>
              <a:rPr lang="de-DE" dirty="0" err="1" smtClean="0"/>
              <a:t>Quizzes</a:t>
            </a:r>
            <a:r>
              <a:rPr lang="de-DE" dirty="0" smtClean="0"/>
              <a:t>-Seite </a:t>
            </a:r>
            <a:r>
              <a:rPr lang="de-DE" dirty="0"/>
              <a:t>kann ein User seinen Fortschritt sehen und per Klick auf den Button „Take </a:t>
            </a:r>
            <a:r>
              <a:rPr lang="de-DE" dirty="0" err="1"/>
              <a:t>this</a:t>
            </a:r>
            <a:r>
              <a:rPr lang="de-DE" dirty="0"/>
              <a:t> Quiz“ das jeweilige Quiz starten. </a:t>
            </a:r>
          </a:p>
        </p:txBody>
      </p:sp>
    </p:spTree>
    <p:extLst>
      <p:ext uri="{BB962C8B-B14F-4D97-AF65-F5344CB8AC3E}">
        <p14:creationId xmlns:p14="http://schemas.microsoft.com/office/powerpoint/2010/main" val="35049985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73072E95-A8D8-453A-A3A5-41FDDB4E3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Question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="" xmlns:a16="http://schemas.microsoft.com/office/drawing/2014/main" id="{9995E912-44CD-4C12-825F-231C48B930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8646" y="1417637"/>
            <a:ext cx="7177034" cy="4022725"/>
          </a:xfrm>
          <a:ln>
            <a:solidFill>
              <a:schemeClr val="tx1"/>
            </a:solidFill>
          </a:ln>
        </p:spPr>
      </p:pic>
      <p:sp>
        <p:nvSpPr>
          <p:cNvPr id="6" name="Textfeld 5">
            <a:extLst>
              <a:ext uri="{FF2B5EF4-FFF2-40B4-BE49-F238E27FC236}">
                <a16:creationId xmlns="" xmlns:a16="http://schemas.microsoft.com/office/drawing/2014/main" id="{2E4D65C3-E1FF-4EC6-8281-4F21812A2BE7}"/>
              </a:ext>
            </a:extLst>
          </p:cNvPr>
          <p:cNvSpPr txBox="1"/>
          <p:nvPr/>
        </p:nvSpPr>
        <p:spPr>
          <a:xfrm>
            <a:off x="261257" y="2024042"/>
            <a:ext cx="371738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/>
              <a:t>Quizzes</a:t>
            </a:r>
            <a:r>
              <a:rPr lang="de-DE" dirty="0"/>
              <a:t> bestehen aus einigen Fragen. Für jede Frage sieht der Benutzer den Text sowie vier Antwortmöglichkeiten, von denen immer genau eine richtig ist.</a:t>
            </a:r>
          </a:p>
          <a:p>
            <a:r>
              <a:rPr lang="de-DE" dirty="0"/>
              <a:t>Der Benutzer kann seine Auswahl mit dem „</a:t>
            </a:r>
            <a:r>
              <a:rPr lang="de-DE" dirty="0" err="1"/>
              <a:t>Submit</a:t>
            </a:r>
            <a:r>
              <a:rPr lang="de-DE" dirty="0"/>
              <a:t> </a:t>
            </a:r>
            <a:r>
              <a:rPr lang="de-DE" dirty="0" err="1"/>
              <a:t>your</a:t>
            </a:r>
            <a:r>
              <a:rPr lang="de-DE" dirty="0"/>
              <a:t> </a:t>
            </a:r>
            <a:r>
              <a:rPr lang="de-DE" dirty="0" err="1"/>
              <a:t>Answer</a:t>
            </a:r>
            <a:r>
              <a:rPr lang="de-DE" dirty="0"/>
              <a:t>“ Button bestätigen. Sollte die Frage dem Benutzer zu schwer sein, kann er Karten aus seinem Inventar einsetzen, die die </a:t>
            </a:r>
            <a:r>
              <a:rPr lang="de-DE" dirty="0" smtClean="0"/>
              <a:t>Beantwortung einfacher </a:t>
            </a:r>
            <a:r>
              <a:rPr lang="de-DE" dirty="0"/>
              <a:t>machen!</a:t>
            </a:r>
          </a:p>
        </p:txBody>
      </p:sp>
    </p:spTree>
    <p:extLst>
      <p:ext uri="{BB962C8B-B14F-4D97-AF65-F5344CB8AC3E}">
        <p14:creationId xmlns:p14="http://schemas.microsoft.com/office/powerpoint/2010/main" val="36704898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03518964-5643-4BF6-91B1-EFD2A94822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Socials</a:t>
            </a:r>
            <a:endParaRPr lang="de-DE" dirty="0"/>
          </a:p>
        </p:txBody>
      </p:sp>
      <p:pic>
        <p:nvPicPr>
          <p:cNvPr id="5" name="Inhaltsplatzhalter 4">
            <a:extLst>
              <a:ext uri="{FF2B5EF4-FFF2-40B4-BE49-F238E27FC236}">
                <a16:creationId xmlns="" xmlns:a16="http://schemas.microsoft.com/office/drawing/2014/main" id="{D2C7BBF8-F752-4964-9B45-20E5D7FE18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8628" y="1417637"/>
            <a:ext cx="7167052" cy="4022725"/>
          </a:xfrm>
          <a:ln>
            <a:solidFill>
              <a:schemeClr val="tx1"/>
            </a:solidFill>
          </a:ln>
        </p:spPr>
      </p:pic>
      <p:sp>
        <p:nvSpPr>
          <p:cNvPr id="6" name="Textfeld 5">
            <a:extLst>
              <a:ext uri="{FF2B5EF4-FFF2-40B4-BE49-F238E27FC236}">
                <a16:creationId xmlns="" xmlns:a16="http://schemas.microsoft.com/office/drawing/2014/main" id="{A88C3D9F-02B8-44A8-911D-6CACB8EDADAB}"/>
              </a:ext>
            </a:extLst>
          </p:cNvPr>
          <p:cNvSpPr txBox="1"/>
          <p:nvPr/>
        </p:nvSpPr>
        <p:spPr>
          <a:xfrm>
            <a:off x="870857" y="1990531"/>
            <a:ext cx="297957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Auf </a:t>
            </a:r>
            <a:r>
              <a:rPr lang="de-DE" dirty="0" smtClean="0"/>
              <a:t>der </a:t>
            </a:r>
            <a:r>
              <a:rPr lang="de-DE" dirty="0" err="1" smtClean="0"/>
              <a:t>Socials</a:t>
            </a:r>
            <a:r>
              <a:rPr lang="de-DE" dirty="0" smtClean="0"/>
              <a:t>-Seite </a:t>
            </a:r>
            <a:r>
              <a:rPr lang="de-DE" dirty="0"/>
              <a:t>kann ein </a:t>
            </a:r>
            <a:r>
              <a:rPr lang="de-DE" dirty="0" smtClean="0"/>
              <a:t>Benutzer neue Freunde </a:t>
            </a:r>
            <a:r>
              <a:rPr lang="de-DE" dirty="0"/>
              <a:t>hinzufügen, sich per Klick auf den Namen des Freundes dessen Profil anschauen, die Nachrichten seiner Freunde sehen, sowie seinen Freunden eine Nachricht schreiben!</a:t>
            </a:r>
          </a:p>
        </p:txBody>
      </p:sp>
    </p:spTree>
    <p:extLst>
      <p:ext uri="{BB962C8B-B14F-4D97-AF65-F5344CB8AC3E}">
        <p14:creationId xmlns:p14="http://schemas.microsoft.com/office/powerpoint/2010/main" val="20281940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25C3E8E4-BF3B-4CB7-957D-65815FD16A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Message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="" xmlns:a16="http://schemas.microsoft.com/office/drawing/2014/main" id="{8BCDE563-B6F8-435B-8D71-54E3FCAEF1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7668" y="1417637"/>
            <a:ext cx="7167052" cy="4022725"/>
          </a:xfrm>
          <a:ln>
            <a:solidFill>
              <a:schemeClr val="tx1"/>
            </a:solidFill>
          </a:ln>
        </p:spPr>
      </p:pic>
      <p:sp>
        <p:nvSpPr>
          <p:cNvPr id="6" name="Textfeld 5">
            <a:extLst>
              <a:ext uri="{FF2B5EF4-FFF2-40B4-BE49-F238E27FC236}">
                <a16:creationId xmlns="" xmlns:a16="http://schemas.microsoft.com/office/drawing/2014/main" id="{1E6932FD-CEEC-4FCD-A5D9-75D1D5FCBDDF}"/>
              </a:ext>
            </a:extLst>
          </p:cNvPr>
          <p:cNvSpPr txBox="1"/>
          <p:nvPr/>
        </p:nvSpPr>
        <p:spPr>
          <a:xfrm>
            <a:off x="1097280" y="1880429"/>
            <a:ext cx="24819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Ein Benutzer kann einen Empfänger auswählen und eine Nachricht schreiben!</a:t>
            </a:r>
          </a:p>
        </p:txBody>
      </p:sp>
    </p:spTree>
    <p:extLst>
      <p:ext uri="{BB962C8B-B14F-4D97-AF65-F5344CB8AC3E}">
        <p14:creationId xmlns:p14="http://schemas.microsoft.com/office/powerpoint/2010/main" val="19882505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98BD7EE4-D7D2-4301-A98C-4D69B5CD5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Memory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="" xmlns:a16="http://schemas.microsoft.com/office/drawing/2014/main" id="{1DA0499D-C870-454C-A14D-7BF8689F91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7668" y="1417637"/>
            <a:ext cx="7167052" cy="4022725"/>
          </a:xfrm>
        </p:spPr>
      </p:pic>
      <p:sp>
        <p:nvSpPr>
          <p:cNvPr id="6" name="Textfeld 5">
            <a:extLst>
              <a:ext uri="{FF2B5EF4-FFF2-40B4-BE49-F238E27FC236}">
                <a16:creationId xmlns="" xmlns:a16="http://schemas.microsoft.com/office/drawing/2014/main" id="{08785ED4-D608-435D-BFD5-943C7A7C6E69}"/>
              </a:ext>
            </a:extLst>
          </p:cNvPr>
          <p:cNvSpPr txBox="1"/>
          <p:nvPr/>
        </p:nvSpPr>
        <p:spPr>
          <a:xfrm>
            <a:off x="609601" y="1886440"/>
            <a:ext cx="33528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Mit dem Schieberegler unten rechts kann ein Benutzer das Level, </a:t>
            </a:r>
            <a:r>
              <a:rPr lang="de-DE" dirty="0" smtClean="0"/>
              <a:t>auch als Century </a:t>
            </a:r>
            <a:r>
              <a:rPr lang="de-DE" dirty="0"/>
              <a:t>bezeichnet, wechseln. </a:t>
            </a:r>
            <a:r>
              <a:rPr lang="de-DE" dirty="0" smtClean="0"/>
              <a:t>Dies ist jedoch nur möglich, wenn sich der Benutzer im aktuellen Century genug Wissen angeeignet hat und dies durch die Beantwortung von </a:t>
            </a:r>
            <a:r>
              <a:rPr lang="de-DE" dirty="0" err="1" smtClean="0"/>
              <a:t>Quizzes</a:t>
            </a:r>
            <a:r>
              <a:rPr lang="de-DE" dirty="0" smtClean="0"/>
              <a:t> nachweisen konnte. </a:t>
            </a:r>
          </a:p>
          <a:p>
            <a:r>
              <a:rPr lang="de-DE" dirty="0" smtClean="0"/>
              <a:t>Beim Wechseln des Levels </a:t>
            </a:r>
            <a:r>
              <a:rPr lang="de-DE" dirty="0"/>
              <a:t>kann der Benutzer ein Memory </a:t>
            </a:r>
            <a:r>
              <a:rPr lang="de-DE" dirty="0" smtClean="0"/>
              <a:t>spielen und bekommt beim erfolgreichen Lösen Münzen gutgeschrieben.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4073466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75CD26EF-3D5C-4500-B7DB-F3B6CE4AEE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Marketplace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="" xmlns:a16="http://schemas.microsoft.com/office/drawing/2014/main" id="{3E9A1FFB-63B4-4A65-B9D0-758A239458D7}"/>
              </a:ext>
            </a:extLst>
          </p:cNvPr>
          <p:cNvSpPr txBox="1"/>
          <p:nvPr/>
        </p:nvSpPr>
        <p:spPr>
          <a:xfrm>
            <a:off x="723626" y="1973525"/>
            <a:ext cx="312474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Auf dem Marketplace kann der Benutzer seine </a:t>
            </a:r>
            <a:r>
              <a:rPr lang="de-DE" dirty="0" smtClean="0"/>
              <a:t>gesammelten Münzen gegen Karten </a:t>
            </a:r>
            <a:r>
              <a:rPr lang="de-DE" dirty="0"/>
              <a:t>eintauschen, die einmalig </a:t>
            </a:r>
            <a:r>
              <a:rPr lang="de-DE" dirty="0" smtClean="0"/>
              <a:t>im </a:t>
            </a:r>
            <a:r>
              <a:rPr lang="de-DE" dirty="0"/>
              <a:t>Quiz benutzbar sind.</a:t>
            </a:r>
          </a:p>
        </p:txBody>
      </p:sp>
      <p:pic>
        <p:nvPicPr>
          <p:cNvPr id="8" name="Inhaltsplatzhalter 7">
            <a:extLst>
              <a:ext uri="{FF2B5EF4-FFF2-40B4-BE49-F238E27FC236}">
                <a16:creationId xmlns="" xmlns:a16="http://schemas.microsoft.com/office/drawing/2014/main" id="{FC8A5300-496D-4E2C-920B-D696C002F6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7125" y="1655489"/>
            <a:ext cx="7845696" cy="4022725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6135351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1339B9D6-7E2F-4D37-BF80-F1223E1380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6395" y="149352"/>
            <a:ext cx="10058400" cy="3566160"/>
          </a:xfrm>
        </p:spPr>
        <p:txBody>
          <a:bodyPr>
            <a:normAutofit/>
          </a:bodyPr>
          <a:lstStyle/>
          <a:p>
            <a:pPr algn="ctr"/>
            <a:r>
              <a:rPr lang="de-DE" sz="5600" dirty="0"/>
              <a:t>5</a:t>
            </a:r>
            <a:r>
              <a:rPr lang="de-DE" sz="5600" dirty="0" smtClean="0"/>
              <a:t>. Heuristiken</a:t>
            </a:r>
            <a:endParaRPr lang="de-DE" sz="5600" dirty="0"/>
          </a:p>
        </p:txBody>
      </p:sp>
    </p:spTree>
    <p:extLst>
      <p:ext uri="{BB962C8B-B14F-4D97-AF65-F5344CB8AC3E}">
        <p14:creationId xmlns:p14="http://schemas.microsoft.com/office/powerpoint/2010/main" val="11145399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88CF23B5-0137-4441-8246-7F03F06A2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398034" cy="1450757"/>
          </a:xfrm>
        </p:spPr>
        <p:txBody>
          <a:bodyPr/>
          <a:lstStyle/>
          <a:p>
            <a:r>
              <a:rPr lang="de-DE" dirty="0"/>
              <a:t>Verwendete Heuristiken - Webanwendung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04B0A426-2DFA-45AD-BAEC-819B94ADE5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de-DE" dirty="0" smtClean="0"/>
              <a:t>#1 –Sichtbarkeit des Systemstatus</a:t>
            </a:r>
          </a:p>
          <a:p>
            <a:pPr lvl="1"/>
            <a:r>
              <a:rPr lang="de-DE" dirty="0" smtClean="0"/>
              <a:t>Dem Benutzer ist durch die Beschriftung der Seiten immer klar, wo er sich befindet</a:t>
            </a:r>
            <a:endParaRPr lang="de-DE" dirty="0"/>
          </a:p>
          <a:p>
            <a:pPr lvl="1"/>
            <a:r>
              <a:rPr lang="de-DE" dirty="0" smtClean="0"/>
              <a:t>Meldungen bei  unzulässigen Aktionen, Erfolgen  oder Ähnlichem werden gut sichtbar und verständlich ausgegeben</a:t>
            </a:r>
          </a:p>
          <a:p>
            <a:r>
              <a:rPr lang="de-DE" dirty="0" smtClean="0"/>
              <a:t>#</a:t>
            </a:r>
            <a:r>
              <a:rPr lang="de-DE" dirty="0"/>
              <a:t>2 - Übereinstimmung zwischen System und realer Welt</a:t>
            </a:r>
          </a:p>
          <a:p>
            <a:pPr lvl="1"/>
            <a:r>
              <a:rPr lang="de-DE" dirty="0"/>
              <a:t>Eindeutige </a:t>
            </a:r>
            <a:r>
              <a:rPr lang="de-DE" dirty="0" smtClean="0"/>
              <a:t> und verständliche Begriffe werden verwendet</a:t>
            </a:r>
            <a:endParaRPr lang="de-DE" dirty="0"/>
          </a:p>
          <a:p>
            <a:pPr lvl="1"/>
            <a:r>
              <a:rPr lang="de-DE" dirty="0"/>
              <a:t>Das Menü ist klar </a:t>
            </a:r>
            <a:r>
              <a:rPr lang="de-DE" dirty="0" smtClean="0"/>
              <a:t>strukturiert und bei </a:t>
            </a:r>
            <a:r>
              <a:rPr lang="de-DE" dirty="0" err="1" smtClean="0"/>
              <a:t>Hover</a:t>
            </a:r>
            <a:r>
              <a:rPr lang="de-DE" dirty="0" smtClean="0"/>
              <a:t> </a:t>
            </a:r>
            <a:r>
              <a:rPr lang="de-DE" dirty="0"/>
              <a:t>über das Menü werden </a:t>
            </a:r>
            <a:r>
              <a:rPr lang="de-DE" dirty="0" smtClean="0"/>
              <a:t>die </a:t>
            </a:r>
            <a:r>
              <a:rPr lang="de-DE" dirty="0"/>
              <a:t>Namen der Menüpunkte angezeigt</a:t>
            </a:r>
          </a:p>
          <a:p>
            <a:pPr lvl="1"/>
            <a:r>
              <a:rPr lang="de-DE" dirty="0" smtClean="0"/>
              <a:t>Verschiedene Bereiche </a:t>
            </a:r>
            <a:r>
              <a:rPr lang="de-DE" dirty="0"/>
              <a:t>z.B. im Menü oder im Profil sind klar von </a:t>
            </a:r>
            <a:r>
              <a:rPr lang="de-DE" dirty="0" smtClean="0"/>
              <a:t>einander </a:t>
            </a:r>
            <a:r>
              <a:rPr lang="de-DE" dirty="0"/>
              <a:t>abgegrenzt</a:t>
            </a:r>
          </a:p>
          <a:p>
            <a:r>
              <a:rPr lang="de-DE" dirty="0"/>
              <a:t>#3 - Benutzerkontrolle und Freiheit</a:t>
            </a:r>
          </a:p>
          <a:p>
            <a:pPr lvl="1"/>
            <a:r>
              <a:rPr lang="de-DE" dirty="0"/>
              <a:t>Sollte ein Benutzer aus Versehen ein Menüpunkt öffnen, kann er jederzeit das geöffnete Pop-Up mit einem Klick auf das rechts oben platzierte „x“ </a:t>
            </a:r>
            <a:r>
              <a:rPr lang="de-DE" dirty="0" smtClean="0"/>
              <a:t>schließen</a:t>
            </a:r>
            <a:endParaRPr lang="de-DE" dirty="0"/>
          </a:p>
          <a:p>
            <a:pPr lvl="1"/>
            <a:r>
              <a:rPr lang="de-DE" dirty="0"/>
              <a:t>Sollte ein Benutzer auf die falsche Location gekommen sein, findet er dort ebenfalls oben rechts </a:t>
            </a:r>
            <a:r>
              <a:rPr lang="de-DE" dirty="0" smtClean="0"/>
              <a:t>einen </a:t>
            </a:r>
            <a:r>
              <a:rPr lang="de-DE" dirty="0"/>
              <a:t>Button, der zurück zur </a:t>
            </a:r>
            <a:r>
              <a:rPr lang="de-DE" dirty="0" err="1"/>
              <a:t>Map</a:t>
            </a:r>
            <a:r>
              <a:rPr lang="de-DE" dirty="0"/>
              <a:t> und damit der Startseite </a:t>
            </a:r>
            <a:r>
              <a:rPr lang="de-DE" dirty="0" smtClean="0"/>
              <a:t>führt</a:t>
            </a:r>
          </a:p>
          <a:p>
            <a:pPr lvl="1"/>
            <a:r>
              <a:rPr lang="de-DE" dirty="0" smtClean="0"/>
              <a:t>Zu jedem Zeitpunkt kann der Benutzer über die immer verfügbare Menüleiste auf zu den anderen Seiten gelangen</a:t>
            </a:r>
            <a:endParaRPr lang="de-DE" dirty="0"/>
          </a:p>
          <a:p>
            <a:r>
              <a:rPr lang="de-DE" dirty="0"/>
              <a:t>#4 - Konsistenz and Standards</a:t>
            </a:r>
          </a:p>
          <a:p>
            <a:pPr lvl="1"/>
            <a:r>
              <a:rPr lang="de-DE" dirty="0"/>
              <a:t>Das System ist </a:t>
            </a:r>
            <a:r>
              <a:rPr lang="de-DE" dirty="0" smtClean="0"/>
              <a:t>insgesamt immer nach dem gleichen Schema </a:t>
            </a:r>
            <a:r>
              <a:rPr lang="de-DE" dirty="0"/>
              <a:t>gleich </a:t>
            </a:r>
            <a:r>
              <a:rPr lang="de-DE" dirty="0" smtClean="0"/>
              <a:t>aufgebaut</a:t>
            </a:r>
            <a:endParaRPr lang="de-DE" dirty="0"/>
          </a:p>
          <a:p>
            <a:pPr lvl="1"/>
            <a:r>
              <a:rPr lang="de-DE" dirty="0"/>
              <a:t>Alle </a:t>
            </a:r>
            <a:r>
              <a:rPr lang="de-DE" dirty="0" smtClean="0"/>
              <a:t> Elemente </a:t>
            </a:r>
            <a:r>
              <a:rPr lang="de-DE" dirty="0"/>
              <a:t>einer bestimmten Gruppe haben dasselbe Styling</a:t>
            </a:r>
          </a:p>
          <a:p>
            <a:pPr lvl="1"/>
            <a:r>
              <a:rPr lang="de-DE" dirty="0"/>
              <a:t>Alle Buttons sind eindeutig beschriftet und einheitlich gestaltet</a:t>
            </a:r>
          </a:p>
          <a:p>
            <a:pPr lvl="1"/>
            <a:r>
              <a:rPr lang="de-DE" dirty="0" smtClean="0"/>
              <a:t>Die </a:t>
            </a:r>
            <a:r>
              <a:rPr lang="de-DE" dirty="0"/>
              <a:t>Navigationsbar ist immer an derselben Stelle zu finden</a:t>
            </a:r>
          </a:p>
          <a:p>
            <a:pPr lvl="1"/>
            <a:r>
              <a:rPr lang="de-DE" dirty="0"/>
              <a:t>Alle Popups sind mit einem „x“ Button schließbar</a:t>
            </a:r>
          </a:p>
          <a:p>
            <a:pPr lvl="1"/>
            <a:r>
              <a:rPr lang="de-DE" dirty="0"/>
              <a:t>Es werden immer dieselben Schriftarten </a:t>
            </a:r>
            <a:r>
              <a:rPr lang="de-DE" dirty="0" smtClean="0"/>
              <a:t>benutzt</a:t>
            </a:r>
          </a:p>
          <a:p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782800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88CF23B5-0137-4441-8246-7F03F06A24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79" y="286603"/>
            <a:ext cx="10410475" cy="1450757"/>
          </a:xfrm>
        </p:spPr>
        <p:txBody>
          <a:bodyPr/>
          <a:lstStyle/>
          <a:p>
            <a:r>
              <a:rPr lang="de-DE" dirty="0"/>
              <a:t>Verwendete Heuristiken - Webanwendung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04B0A426-2DFA-45AD-BAEC-819B94ADE5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de-DE" dirty="0"/>
              <a:t>#6 - Wiedererkennen vor Erinnern</a:t>
            </a:r>
          </a:p>
          <a:p>
            <a:pPr lvl="1"/>
            <a:r>
              <a:rPr lang="de-DE" dirty="0"/>
              <a:t>Es werden übliche und verständliche Icons benutzt</a:t>
            </a:r>
          </a:p>
          <a:p>
            <a:pPr lvl="1"/>
            <a:r>
              <a:rPr lang="de-DE" dirty="0" smtClean="0"/>
              <a:t>Der </a:t>
            </a:r>
            <a:r>
              <a:rPr lang="de-DE" dirty="0"/>
              <a:t>Benutzer kann eindeutig sehen, welche Buttons was tun sollten</a:t>
            </a:r>
          </a:p>
          <a:p>
            <a:pPr lvl="1"/>
            <a:r>
              <a:rPr lang="de-DE" dirty="0"/>
              <a:t>Es werden die Standardfarben von Bootstrap verwendet um Meldungen und Buttons zu stylen, die der einfachen Wiedererkennung dienen sollen</a:t>
            </a:r>
          </a:p>
          <a:p>
            <a:pPr lvl="1"/>
            <a:r>
              <a:rPr lang="de-DE" dirty="0"/>
              <a:t>Elemente des Programms, z.B. Fortschrittsbar in Profil </a:t>
            </a:r>
            <a:r>
              <a:rPr lang="de-DE" dirty="0" smtClean="0"/>
              <a:t> und </a:t>
            </a:r>
            <a:r>
              <a:rPr lang="de-DE" dirty="0"/>
              <a:t>Quizliste / Sprechblase bei Location sind eindeutig zu erkennen und leicht zu verstehen</a:t>
            </a:r>
          </a:p>
          <a:p>
            <a:r>
              <a:rPr lang="de-DE" dirty="0"/>
              <a:t>#8 - Ästhetik und minimalistisches Design</a:t>
            </a:r>
          </a:p>
          <a:p>
            <a:pPr lvl="1"/>
            <a:r>
              <a:rPr lang="de-DE" dirty="0"/>
              <a:t>Es wird für </a:t>
            </a:r>
            <a:r>
              <a:rPr lang="de-DE" dirty="0" smtClean="0"/>
              <a:t>alles Seiten dieselbe </a:t>
            </a:r>
            <a:r>
              <a:rPr lang="de-DE" dirty="0"/>
              <a:t>Designgrundlage </a:t>
            </a:r>
            <a:r>
              <a:rPr lang="de-DE" dirty="0" smtClean="0"/>
              <a:t>verwendet</a:t>
            </a:r>
          </a:p>
          <a:p>
            <a:pPr lvl="1"/>
            <a:r>
              <a:rPr lang="de-DE" dirty="0" smtClean="0"/>
              <a:t>Minimalistische Anzahl an Elementen auf den Seiten erleichtert die Orientierung</a:t>
            </a:r>
            <a:endParaRPr lang="de-DE" dirty="0"/>
          </a:p>
          <a:p>
            <a:pPr lvl="1"/>
            <a:r>
              <a:rPr lang="de-DE" dirty="0"/>
              <a:t>Die Farbgebung ist größtenteils schlicht, </a:t>
            </a:r>
            <a:r>
              <a:rPr lang="de-DE" dirty="0" smtClean="0"/>
              <a:t>zentrale Element werden durch auffälligeres Styling hervorgehoben(</a:t>
            </a:r>
            <a:r>
              <a:rPr lang="de-DE" dirty="0" err="1" smtClean="0"/>
              <a:t>z.B</a:t>
            </a:r>
            <a:r>
              <a:rPr lang="de-DE" dirty="0" smtClean="0"/>
              <a:t> </a:t>
            </a:r>
            <a:r>
              <a:rPr lang="de-DE" dirty="0"/>
              <a:t>Menüleiste </a:t>
            </a:r>
            <a:r>
              <a:rPr lang="de-DE" dirty="0" smtClean="0"/>
              <a:t>und Wegpunkte </a:t>
            </a:r>
            <a:r>
              <a:rPr lang="de-DE" dirty="0"/>
              <a:t>auf der Karte)</a:t>
            </a:r>
          </a:p>
          <a:p>
            <a:pPr lvl="1"/>
            <a:r>
              <a:rPr lang="de-DE" dirty="0"/>
              <a:t>Es werden, außer Standardfarben von Bootstrap für Meldungen und Buttons, nur dezente Farbtöne verwendet, um </a:t>
            </a:r>
            <a:r>
              <a:rPr lang="de-DE" dirty="0" smtClean="0"/>
              <a:t>die Aufmerksamkeit nicht zu sehr auf einen Punkt zu ziehen</a:t>
            </a:r>
          </a:p>
          <a:p>
            <a:pPr lvl="1"/>
            <a:r>
              <a:rPr lang="de-DE" dirty="0" smtClean="0"/>
              <a:t>Wiederholung von Designelementen auf verschiedenen Seiten (z.B. </a:t>
            </a:r>
            <a:r>
              <a:rPr lang="de-DE" dirty="0" err="1" smtClean="0"/>
              <a:t>Map</a:t>
            </a:r>
            <a:r>
              <a:rPr lang="de-DE" dirty="0" smtClean="0"/>
              <a:t> im </a:t>
            </a:r>
            <a:r>
              <a:rPr lang="de-DE" dirty="0" err="1" smtClean="0"/>
              <a:t>Hinterggrund</a:t>
            </a:r>
            <a:r>
              <a:rPr lang="de-DE" dirty="0" smtClean="0"/>
              <a:t> bei Profile, Quiz etc. und andauernde Orientierung am Thema Holz)</a:t>
            </a:r>
          </a:p>
          <a:p>
            <a:r>
              <a:rPr lang="de-DE" dirty="0" smtClean="0"/>
              <a:t>#</a:t>
            </a:r>
            <a:r>
              <a:rPr lang="de-DE" dirty="0"/>
              <a:t>9 -  Unterstützung beim Erkennen, Verstehen und Bearbeiten von Fehlern</a:t>
            </a:r>
          </a:p>
          <a:p>
            <a:pPr lvl="1"/>
            <a:r>
              <a:rPr lang="de-DE" dirty="0"/>
              <a:t>Es werden bei Fehlern oder Falschbenutzung des Systems </a:t>
            </a:r>
            <a:r>
              <a:rPr lang="de-DE" dirty="0" smtClean="0"/>
              <a:t>gut sichtbare und verständliche Meldungen eingeblendet</a:t>
            </a:r>
            <a:endParaRPr lang="de-DE" dirty="0"/>
          </a:p>
          <a:p>
            <a:pPr lvl="1"/>
            <a:r>
              <a:rPr lang="de-DE" dirty="0" smtClean="0"/>
              <a:t>Die </a:t>
            </a:r>
            <a:r>
              <a:rPr lang="de-DE" dirty="0"/>
              <a:t>Fehlermeldungen sind kurz und präzise gehalten</a:t>
            </a:r>
          </a:p>
          <a:p>
            <a:pPr lvl="1"/>
            <a:r>
              <a:rPr lang="de-DE" dirty="0"/>
              <a:t>Jede Fehlermeldung gibt eindeutige Informationen, was der Fehler war und schlägt vor, wie dieser zu beheben </a:t>
            </a:r>
            <a:r>
              <a:rPr lang="de-DE" dirty="0" smtClean="0"/>
              <a:t>ist. </a:t>
            </a:r>
            <a:r>
              <a:rPr lang="de-DE" dirty="0"/>
              <a:t>Dies kann z.B. „bei dem Benutzen einer Karte ohne dass diese im Besitz des Benutzers ist“ oder „bei dem Kauf einer Karte ohne über ausreichend Münzen zu verfügen“ gesehen werden.</a:t>
            </a:r>
          </a:p>
          <a:p>
            <a:pPr lvl="1"/>
            <a:endParaRPr lang="de-DE" dirty="0"/>
          </a:p>
          <a:p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9398356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8F961918-2870-4EA5-8A9A-9B0ABB9F3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JavaFX Login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FB9BEAAD-F340-46E8-A65E-C74661215D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5509" y="1551820"/>
            <a:ext cx="3746863" cy="4023360"/>
          </a:xfrm>
        </p:spPr>
        <p:txBody>
          <a:bodyPr/>
          <a:lstStyle/>
          <a:p>
            <a:endParaRPr lang="de-DE" dirty="0"/>
          </a:p>
          <a:p>
            <a:endParaRPr lang="de-DE" dirty="0" smtClean="0"/>
          </a:p>
          <a:p>
            <a:r>
              <a:rPr lang="de-DE" dirty="0" smtClean="0"/>
              <a:t>Der </a:t>
            </a:r>
            <a:r>
              <a:rPr lang="de-DE" dirty="0"/>
              <a:t>Login sollte schlicht gehalten werden und </a:t>
            </a:r>
            <a:r>
              <a:rPr lang="de-DE" dirty="0" smtClean="0"/>
              <a:t>den Fokus </a:t>
            </a:r>
            <a:r>
              <a:rPr lang="de-DE" dirty="0"/>
              <a:t>auf </a:t>
            </a:r>
            <a:r>
              <a:rPr lang="de-DE" dirty="0" smtClean="0"/>
              <a:t>das Login </a:t>
            </a:r>
            <a:r>
              <a:rPr lang="de-DE" dirty="0"/>
              <a:t>Form legen. Der Benutzer sollte schnell erkennen können, was er hier tun kann.</a:t>
            </a:r>
          </a:p>
          <a:p>
            <a:endParaRPr lang="de-DE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0664" y="1953681"/>
            <a:ext cx="6249080" cy="3817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573405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1339B9D6-7E2F-4D37-BF80-F1223E1380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86395" y="149352"/>
            <a:ext cx="10058400" cy="3566160"/>
          </a:xfrm>
        </p:spPr>
        <p:txBody>
          <a:bodyPr>
            <a:normAutofit/>
          </a:bodyPr>
          <a:lstStyle/>
          <a:p>
            <a:pPr algn="ctr"/>
            <a:r>
              <a:rPr lang="de-DE" sz="5600" dirty="0" smtClean="0"/>
              <a:t>1. Prototypen</a:t>
            </a:r>
            <a:endParaRPr lang="de-DE" sz="5600" dirty="0"/>
          </a:p>
        </p:txBody>
      </p:sp>
    </p:spTree>
    <p:extLst>
      <p:ext uri="{BB962C8B-B14F-4D97-AF65-F5344CB8AC3E}">
        <p14:creationId xmlns:p14="http://schemas.microsoft.com/office/powerpoint/2010/main" val="53609174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EC127EE6-7BC9-4F30-B691-0D3088AF0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JavaFX User Database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97073A2E-4D2D-4CC9-98BD-997D73DD76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5962" y="1878786"/>
            <a:ext cx="3991014" cy="4023360"/>
          </a:xfrm>
        </p:spPr>
        <p:txBody>
          <a:bodyPr>
            <a:normAutofit/>
          </a:bodyPr>
          <a:lstStyle/>
          <a:p>
            <a:r>
              <a:rPr lang="de-DE" dirty="0"/>
              <a:t>Bei der User Database sollte der Fokus auf </a:t>
            </a:r>
            <a:r>
              <a:rPr lang="de-DE" dirty="0" smtClean="0"/>
              <a:t>der Tabelle und deren Bearbeitung </a:t>
            </a:r>
            <a:r>
              <a:rPr lang="de-DE" dirty="0"/>
              <a:t>liegen. Dies wurde erreicht indem die restliche Seite schlicht gehalten wurde. Es sollte klar ersichtlich sein, was die Buttons tun, um dem Benutzer die Bearbeitung der Datenbank zu erleichtern.</a:t>
            </a:r>
          </a:p>
          <a:p>
            <a:r>
              <a:rPr lang="de-DE" dirty="0"/>
              <a:t>Außerdem sollte der Benutzer die Möglichkeit haben, auf die Quiz Database zu wechseln oder sich </a:t>
            </a:r>
            <a:r>
              <a:rPr lang="de-DE" dirty="0" err="1"/>
              <a:t>auszuloggen</a:t>
            </a:r>
            <a:r>
              <a:rPr lang="de-DE" dirty="0"/>
              <a:t>, </a:t>
            </a:r>
            <a:r>
              <a:rPr lang="de-DE" dirty="0" smtClean="0"/>
              <a:t>wenn er </a:t>
            </a:r>
            <a:r>
              <a:rPr lang="de-DE" dirty="0"/>
              <a:t>mit der Bearbeitung fertig ist.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="" xmlns:a16="http://schemas.microsoft.com/office/drawing/2014/main" id="{89EF4385-C71F-47D0-883A-BB64576C306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0535" y="1949161"/>
            <a:ext cx="6379532" cy="3882611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57068866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F480F79A-5318-4C65-8B46-08A209CC76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JavaFX Quiz Database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313AD0DD-1CC6-4475-B241-24E7DD132C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2983308" cy="4023360"/>
          </a:xfrm>
        </p:spPr>
        <p:txBody>
          <a:bodyPr/>
          <a:lstStyle/>
          <a:p>
            <a:r>
              <a:rPr lang="de-DE" dirty="0"/>
              <a:t>Wie bei der User Database sollte auch hier der Fokus auf den Bearbeitungsmöglichkeiten liegen. Die Quiz Database wurde ähnlich wie die User Database schlicht gestaltet, um die Verwendung zu </a:t>
            </a:r>
            <a:r>
              <a:rPr lang="de-DE" dirty="0" smtClean="0"/>
              <a:t>erleichtern.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="" xmlns:a16="http://schemas.microsoft.com/office/drawing/2014/main" id="{A96B4D87-ADC0-4BC5-8DC4-8CAACBD953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7403" y="1951479"/>
            <a:ext cx="6598868" cy="402336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17867428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88CF23B5-0137-4441-8246-7F03F06A24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Verwendete Heuristiken - JavaFX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04B0A426-2DFA-45AD-BAEC-819B94ADE5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/>
              <a:t>#2 - Übereinstimmung zwischen System und realer Welt</a:t>
            </a:r>
          </a:p>
          <a:p>
            <a:pPr lvl="1"/>
            <a:r>
              <a:rPr lang="de-DE" dirty="0"/>
              <a:t>Aufgebaut wie eine Tabelle, in der man Werte verändern kann -&gt; Personen die schonmal mit Excel gearbeitet haben werden das Interface sofort verstehen können</a:t>
            </a:r>
          </a:p>
          <a:p>
            <a:pPr lvl="1"/>
            <a:r>
              <a:rPr lang="de-DE" dirty="0"/>
              <a:t>Bezeichnungen sind eindeutig</a:t>
            </a:r>
          </a:p>
          <a:p>
            <a:r>
              <a:rPr lang="de-DE" dirty="0"/>
              <a:t>#3 - Benutzerkontrolle und Freiheit</a:t>
            </a:r>
          </a:p>
          <a:p>
            <a:pPr lvl="1"/>
            <a:r>
              <a:rPr lang="de-DE" dirty="0"/>
              <a:t>Es gibt immer eine Möglichkeit </a:t>
            </a:r>
            <a:r>
              <a:rPr lang="de-DE" dirty="0" smtClean="0"/>
              <a:t>aus Versehen eingesetzte Werte </a:t>
            </a:r>
            <a:r>
              <a:rPr lang="de-DE" dirty="0"/>
              <a:t>wieder zu löschen</a:t>
            </a:r>
          </a:p>
          <a:p>
            <a:pPr lvl="1"/>
            <a:r>
              <a:rPr lang="de-DE" dirty="0"/>
              <a:t>Es gibt </a:t>
            </a:r>
            <a:r>
              <a:rPr lang="de-DE" dirty="0" smtClean="0"/>
              <a:t>gut erkennbare Buttons </a:t>
            </a:r>
            <a:r>
              <a:rPr lang="de-DE" dirty="0"/>
              <a:t>zum Wechseln der Database und für den Logout</a:t>
            </a:r>
          </a:p>
          <a:p>
            <a:r>
              <a:rPr lang="de-DE" dirty="0"/>
              <a:t>#4 – Konsistenz und Standards</a:t>
            </a:r>
          </a:p>
          <a:p>
            <a:pPr lvl="1"/>
            <a:r>
              <a:rPr lang="de-DE" dirty="0"/>
              <a:t>Interface ist gleich gestaltet</a:t>
            </a:r>
          </a:p>
          <a:p>
            <a:pPr lvl="1"/>
            <a:r>
              <a:rPr lang="de-DE" dirty="0"/>
              <a:t>Buttons sind immer an derselben Stelle zu finden</a:t>
            </a:r>
          </a:p>
          <a:p>
            <a:pPr lvl="1"/>
            <a:r>
              <a:rPr lang="de-DE" dirty="0"/>
              <a:t>Zusammengehörige Elemente haben identisches Styling</a:t>
            </a:r>
          </a:p>
          <a:p>
            <a:pPr lvl="1"/>
            <a:r>
              <a:rPr lang="de-DE" dirty="0"/>
              <a:t>Die Farbgebung ist </a:t>
            </a:r>
            <a:r>
              <a:rPr lang="de-DE" dirty="0" smtClean="0"/>
              <a:t>im ganzen Programm </a:t>
            </a:r>
            <a:r>
              <a:rPr lang="de-DE" dirty="0"/>
              <a:t>schlicht gehalten</a:t>
            </a:r>
          </a:p>
          <a:p>
            <a:pPr lvl="1"/>
            <a:endParaRPr lang="de-DE" dirty="0"/>
          </a:p>
          <a:p>
            <a:pPr marL="201168" lvl="1" indent="0">
              <a:buNone/>
            </a:pPr>
            <a:endParaRPr lang="de-DE" dirty="0"/>
          </a:p>
          <a:p>
            <a:pPr lvl="1"/>
            <a:endParaRPr lang="de-DE" dirty="0"/>
          </a:p>
          <a:p>
            <a:endParaRPr lang="de-DE" dirty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0143028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37E9181A-A356-46BD-9269-03EB85AAE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Verwendete Heuristiken - JavaFX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523DD5E6-B801-4A69-83EC-3D683B3365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#6 </a:t>
            </a:r>
            <a:r>
              <a:rPr lang="de-DE" dirty="0" smtClean="0"/>
              <a:t>– Wiedererkennen vor </a:t>
            </a:r>
            <a:r>
              <a:rPr lang="de-DE" dirty="0"/>
              <a:t>Erinnern</a:t>
            </a:r>
          </a:p>
          <a:p>
            <a:pPr lvl="1"/>
            <a:r>
              <a:rPr lang="de-DE" dirty="0"/>
              <a:t>Bei jedem Element ist die Funktion eindeutig und sofort festzustellen</a:t>
            </a:r>
          </a:p>
          <a:p>
            <a:pPr lvl="1"/>
            <a:r>
              <a:rPr lang="de-DE" dirty="0"/>
              <a:t>Buttons sind als solche zu erkennen, Eingabefelder sind ebenfalls eindeutig erkennbar</a:t>
            </a:r>
          </a:p>
          <a:p>
            <a:r>
              <a:rPr lang="de-DE" dirty="0"/>
              <a:t>#8 - Ästhetik und minimalistisches Design</a:t>
            </a:r>
          </a:p>
          <a:p>
            <a:pPr lvl="1"/>
            <a:r>
              <a:rPr lang="de-DE" dirty="0"/>
              <a:t>Schlichtes </a:t>
            </a:r>
            <a:r>
              <a:rPr lang="de-DE" dirty="0" smtClean="0"/>
              <a:t>Design, Beschränkung auf die relevante Elemente</a:t>
            </a:r>
            <a:endParaRPr lang="de-DE" dirty="0"/>
          </a:p>
          <a:p>
            <a:pPr lvl="1"/>
            <a:r>
              <a:rPr lang="de-DE" dirty="0"/>
              <a:t>Die wichtige Funktionalität ist eindeutig hervorgehoben</a:t>
            </a:r>
          </a:p>
          <a:p>
            <a:pPr lvl="1"/>
            <a:r>
              <a:rPr lang="de-DE" dirty="0"/>
              <a:t>Keine ablenkenden oder schwer sichtbare Elemente 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1421063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053801A2-48C8-4AA5-B9D4-34F35CE249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Nielsen Heuristiken - Anhang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50FF72DD-18D6-45AD-9FEC-44E4484ECA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endParaRPr lang="de-DE" dirty="0"/>
          </a:p>
          <a:p>
            <a:r>
              <a:rPr lang="de-DE" dirty="0"/>
              <a:t>1-Sichtbarkeit des Systemstatus</a:t>
            </a:r>
          </a:p>
          <a:p>
            <a:r>
              <a:rPr lang="de-DE" dirty="0"/>
              <a:t>Das System sollte den Benutzer immer auf dem Laufenden halten, indem es angemessenes Feedback in einer</a:t>
            </a:r>
          </a:p>
          <a:p>
            <a:r>
              <a:rPr lang="de-DE" dirty="0"/>
              <a:t>angemessenen Zeit liefert.</a:t>
            </a:r>
          </a:p>
          <a:p>
            <a:r>
              <a:rPr lang="de-DE" dirty="0"/>
              <a:t>2-Übereinstimmung zwischen dem System und der realen Welt</a:t>
            </a:r>
          </a:p>
          <a:p>
            <a:r>
              <a:rPr lang="de-DE" dirty="0"/>
              <a:t>Das System sollte die Sprache der Benutzer sprechen und systemorientierte Terminologien vermeiden.</a:t>
            </a:r>
          </a:p>
          <a:p>
            <a:r>
              <a:rPr lang="de-DE" dirty="0"/>
              <a:t>Wenn man die Anweisung liest die sich im orangefarbenen Quadrat befindet, weiß man zunächst nicht was damit gemeint</a:t>
            </a:r>
          </a:p>
          <a:p>
            <a:r>
              <a:rPr lang="de-DE" dirty="0"/>
              <a:t>ist. Dieses Beispiel zeigt: wer eine Webseite betreibt, der sollte genau darauf achten wie er bestimmte Links oder</a:t>
            </a:r>
          </a:p>
          <a:p>
            <a:r>
              <a:rPr lang="de-DE" dirty="0"/>
              <a:t>Funktionen benennt. Denn wenn ein Nutzer die Bedeutung eines Hinweises nicht versteht, dann ist die Information</a:t>
            </a:r>
          </a:p>
          <a:p>
            <a:r>
              <a:rPr lang="de-DE" dirty="0"/>
              <a:t>vollkommen Sinnlos.</a:t>
            </a:r>
          </a:p>
          <a:p>
            <a:r>
              <a:rPr lang="de-DE" dirty="0"/>
              <a:t>3-Benutzerkontrolle und -freiheit ---</a:t>
            </a:r>
          </a:p>
          <a:p>
            <a:r>
              <a:rPr lang="de-DE" dirty="0"/>
              <a:t>Ein System sollte Benutzer nie in Situationen geraten lassen, aus denen sie nicht wieder zurückfinden.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078097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E1A01237-308D-430E-A546-773ED1884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3E11B7A3-CDA8-4EAD-8D12-7D8A50AD09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32500" lnSpcReduction="20000"/>
          </a:bodyPr>
          <a:lstStyle/>
          <a:p>
            <a:r>
              <a:rPr lang="de-DE" dirty="0"/>
              <a:t>4-Konsistenz und Standards -</a:t>
            </a:r>
          </a:p>
          <a:p>
            <a:r>
              <a:rPr lang="de-DE" dirty="0"/>
              <a:t>Benutzer sollten sich nicht über unterschiedliche</a:t>
            </a:r>
          </a:p>
          <a:p>
            <a:r>
              <a:rPr lang="de-DE" dirty="0"/>
              <a:t>Wortwahl für gleiche Situationen oder Aktionen</a:t>
            </a:r>
          </a:p>
          <a:p>
            <a:r>
              <a:rPr lang="de-DE" dirty="0"/>
              <a:t>wundern müssen</a:t>
            </a:r>
          </a:p>
          <a:p>
            <a:r>
              <a:rPr lang="de-DE" dirty="0"/>
              <a:t>Der Benutzer sollte nicht über unterschiedliche Terminologien, Situationen oder Aktionen, welche eigentlich dieselbe</a:t>
            </a:r>
          </a:p>
          <a:p>
            <a:r>
              <a:rPr lang="de-DE" dirty="0"/>
              <a:t>Sache beschreiben, stolpern.</a:t>
            </a:r>
          </a:p>
          <a:p>
            <a:r>
              <a:rPr lang="de-DE" dirty="0"/>
              <a:t>Das o.g. Beispiel zeigt, dass Eine Anwendung den Plattformkonventionen folgt und gleiche Sachverhalte einheitlich</a:t>
            </a:r>
          </a:p>
          <a:p>
            <a:r>
              <a:rPr lang="de-DE" dirty="0"/>
              <a:t>darstellt.</a:t>
            </a:r>
          </a:p>
          <a:p>
            <a:r>
              <a:rPr lang="de-DE" dirty="0"/>
              <a:t>5-Fehlerverhütung</a:t>
            </a:r>
          </a:p>
          <a:p>
            <a:r>
              <a:rPr lang="de-DE" dirty="0"/>
              <a:t>Besser als gute Fehlermeldungen ist ein gutes Design, welches das Eintreten von Fehlern erst gar nicht zulässt.</a:t>
            </a:r>
          </a:p>
          <a:p>
            <a:r>
              <a:rPr lang="de-DE" dirty="0"/>
              <a:t>6-Wiedererkennen statt sich erinnern</a:t>
            </a:r>
          </a:p>
          <a:p>
            <a:r>
              <a:rPr lang="de-DE" dirty="0"/>
              <a:t>Das Kurzzeitgedächtnis eines Benutzers ist begrenzt. Deshalb sollten sie sich nicht an Informationen erinnern müssen, die</a:t>
            </a:r>
          </a:p>
          <a:p>
            <a:r>
              <a:rPr lang="de-DE" dirty="0"/>
              <a:t>in einem ganz anderen Bereich des Dialogs von Bedeutung waren.</a:t>
            </a:r>
          </a:p>
          <a:p>
            <a:r>
              <a:rPr lang="de-DE" dirty="0"/>
              <a:t>Instruktionen für den Systemgebrauch müssen intuitiv auffindbar sein.</a:t>
            </a:r>
          </a:p>
          <a:p>
            <a:r>
              <a:rPr lang="de-DE" dirty="0"/>
              <a:t>Dieses Beispiel zeigt, dass Software Programme den Nutzer immer intuitiv leiten müssen, durch Tooltips oder</a:t>
            </a:r>
          </a:p>
          <a:p>
            <a:r>
              <a:rPr lang="de-DE" dirty="0"/>
              <a:t>Mouseover Effekte.</a:t>
            </a:r>
          </a:p>
        </p:txBody>
      </p:sp>
    </p:spTree>
    <p:extLst>
      <p:ext uri="{BB962C8B-B14F-4D97-AF65-F5344CB8AC3E}">
        <p14:creationId xmlns:p14="http://schemas.microsoft.com/office/powerpoint/2010/main" val="116938144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743A81B6-872B-4715-BB32-7B1A0DF23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="" xmlns:a16="http://schemas.microsoft.com/office/drawing/2014/main" id="{896B3A0C-E132-4917-B1ED-39B3C84B8D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de-DE" dirty="0"/>
              <a:t>7-Flexibilität und Effizienz der Benutzung</a:t>
            </a:r>
          </a:p>
          <a:p>
            <a:r>
              <a:rPr lang="de-DE" dirty="0"/>
              <a:t>Häufig auftretende Aktionen sollten vom Benutzer angepasst werden können, um Fortgeschrittenen eine schnellere</a:t>
            </a:r>
          </a:p>
          <a:p>
            <a:r>
              <a:rPr lang="de-DE" dirty="0"/>
              <a:t>Bedienung zu erlauben.</a:t>
            </a:r>
          </a:p>
          <a:p>
            <a:r>
              <a:rPr lang="de-DE" dirty="0"/>
              <a:t>8-Ästhetik und minimalistisches Design</a:t>
            </a:r>
          </a:p>
          <a:p>
            <a:r>
              <a:rPr lang="de-DE" dirty="0"/>
              <a:t>Jegliche Information sollte in einer natürlichen und logischen Ordnung erscheinen.</a:t>
            </a:r>
          </a:p>
          <a:p>
            <a:r>
              <a:rPr lang="de-DE" dirty="0"/>
              <a:t>9-Hilfe beim Erkennen, Diagnostizieren und Beheben von Fehlern</a:t>
            </a:r>
          </a:p>
          <a:p>
            <a:r>
              <a:rPr lang="de-DE" dirty="0"/>
              <a:t>Gute Fehlermeldungen sind defensiv, präzise und konstruktiv. Präzise Fehlermeldungen geben dem User genaue</a:t>
            </a:r>
          </a:p>
          <a:p>
            <a:r>
              <a:rPr lang="de-DE" dirty="0"/>
              <a:t>Informationen über die Ursache des Problems.</a:t>
            </a:r>
          </a:p>
          <a:p>
            <a:r>
              <a:rPr lang="de-DE" dirty="0"/>
              <a:t>Ein Betreiber einer Webseite muss immer darauf achten, dass Fehlermeldungen nicht nur leicht verständlich sind sondern</a:t>
            </a:r>
          </a:p>
          <a:p>
            <a:r>
              <a:rPr lang="de-DE" dirty="0"/>
              <a:t>auch sofort sichtbar sind also im Fokus der Aufmerksamkeit des Nutzer liegen.</a:t>
            </a:r>
          </a:p>
          <a:p>
            <a:r>
              <a:rPr lang="de-DE" dirty="0"/>
              <a:t>10-Hilfe und Dokumentation</a:t>
            </a:r>
          </a:p>
          <a:p>
            <a:r>
              <a:rPr lang="de-DE" dirty="0"/>
              <a:t>Jede kleine Website sollte ohne Hilfe auskommen.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641354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A3B270D6-5649-44DE-962A-B22639E7B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Papier Prototypen</a:t>
            </a:r>
          </a:p>
        </p:txBody>
      </p:sp>
      <p:pic>
        <p:nvPicPr>
          <p:cNvPr id="9" name="Inhaltsplatzhalter 8">
            <a:extLst>
              <a:ext uri="{FF2B5EF4-FFF2-40B4-BE49-F238E27FC236}">
                <a16:creationId xmlns="" xmlns:a16="http://schemas.microsoft.com/office/drawing/2014/main" id="{305DB733-74C6-461F-B8F2-E6F0341A19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5641258" y="159851"/>
            <a:ext cx="5801784" cy="4351338"/>
          </a:xfrm>
        </p:spPr>
      </p:pic>
      <p:pic>
        <p:nvPicPr>
          <p:cNvPr id="11" name="Grafik 10">
            <a:extLst>
              <a:ext uri="{FF2B5EF4-FFF2-40B4-BE49-F238E27FC236}">
                <a16:creationId xmlns="" xmlns:a16="http://schemas.microsoft.com/office/drawing/2014/main" id="{DBF9DB61-39A3-4A99-9A19-A0A09FEF886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64112"/>
            <a:ext cx="4803058" cy="3602294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="" xmlns:a16="http://schemas.microsoft.com/office/drawing/2014/main" id="{7B5691B0-6224-4CF5-83AF-5B0B94748B8D}"/>
              </a:ext>
            </a:extLst>
          </p:cNvPr>
          <p:cNvSpPr txBox="1"/>
          <p:nvPr/>
        </p:nvSpPr>
        <p:spPr>
          <a:xfrm>
            <a:off x="5990253" y="4702629"/>
            <a:ext cx="589694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Zu Beginn </a:t>
            </a:r>
            <a:r>
              <a:rPr lang="de-DE" dirty="0" smtClean="0"/>
              <a:t>erarbeiteten </a:t>
            </a:r>
            <a:r>
              <a:rPr lang="de-DE" dirty="0"/>
              <a:t>wir </a:t>
            </a:r>
            <a:r>
              <a:rPr lang="de-DE" dirty="0" smtClean="0"/>
              <a:t>gemeinsam die benötigten Bestandteile </a:t>
            </a:r>
            <a:r>
              <a:rPr lang="de-DE" dirty="0"/>
              <a:t>des </a:t>
            </a:r>
            <a:r>
              <a:rPr lang="de-DE" dirty="0" smtClean="0"/>
              <a:t>Programms, die wichtigsten Seiten und die sich darauf befindenden Elemente und erstellten Prototypen, zuerst auf Papier und anschließend mit </a:t>
            </a:r>
            <a:r>
              <a:rPr lang="de-DE" dirty="0" err="1" smtClean="0"/>
              <a:t>Axure</a:t>
            </a:r>
            <a:r>
              <a:rPr lang="de-DE" dirty="0" smtClean="0"/>
              <a:t>.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197647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2CAF0777-CF12-4FD6-9DA5-71EBC9D63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Login Prototyp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="" xmlns:a16="http://schemas.microsoft.com/office/drawing/2014/main" id="{9D6E8B1F-5A38-43E0-BF04-70169A5119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3226" y="1099422"/>
            <a:ext cx="6454358" cy="4549209"/>
          </a:xfrm>
        </p:spPr>
      </p:pic>
      <p:sp>
        <p:nvSpPr>
          <p:cNvPr id="3" name="Textfeld 2">
            <a:extLst>
              <a:ext uri="{FF2B5EF4-FFF2-40B4-BE49-F238E27FC236}">
                <a16:creationId xmlns="" xmlns:a16="http://schemas.microsoft.com/office/drawing/2014/main" id="{2B662A40-8B98-4F87-92E1-F16066F2CB5F}"/>
              </a:ext>
            </a:extLst>
          </p:cNvPr>
          <p:cNvSpPr txBox="1"/>
          <p:nvPr/>
        </p:nvSpPr>
        <p:spPr>
          <a:xfrm>
            <a:off x="1237861" y="1928327"/>
            <a:ext cx="350831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smtClean="0"/>
              <a:t>Von der </a:t>
            </a:r>
            <a:r>
              <a:rPr lang="de-DE" dirty="0" err="1" smtClean="0"/>
              <a:t>Loginseite</a:t>
            </a:r>
            <a:r>
              <a:rPr lang="de-DE" dirty="0" smtClean="0"/>
              <a:t> aus sollten Benutzer auf </a:t>
            </a:r>
            <a:r>
              <a:rPr lang="de-DE" dirty="0"/>
              <a:t>eine Seite zur </a:t>
            </a:r>
            <a:r>
              <a:rPr lang="de-DE" dirty="0" err="1"/>
              <a:t>Accounterstellung</a:t>
            </a:r>
            <a:r>
              <a:rPr lang="de-DE" dirty="0"/>
              <a:t> kommen und sich einloggen können, </a:t>
            </a:r>
            <a:r>
              <a:rPr lang="de-DE" dirty="0" smtClean="0"/>
              <a:t>wenn </a:t>
            </a:r>
            <a:r>
              <a:rPr lang="de-DE" dirty="0"/>
              <a:t>sie einen Account besitzen.</a:t>
            </a:r>
          </a:p>
          <a:p>
            <a:r>
              <a:rPr lang="de-DE" dirty="0"/>
              <a:t>Es sollte außerdem im Hintergrund ein Bild von Würzburg zu sehen sein, </a:t>
            </a:r>
            <a:r>
              <a:rPr lang="de-DE" dirty="0" smtClean="0"/>
              <a:t>vorzugsweise </a:t>
            </a:r>
            <a:r>
              <a:rPr lang="de-DE" dirty="0"/>
              <a:t>mit einigen der Sehenswürdigkeiten / späteren </a:t>
            </a:r>
            <a:r>
              <a:rPr lang="de-DE" dirty="0" smtClean="0"/>
              <a:t>Spielorten.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763782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EC2BDD1A-6352-4D17-B05C-D17761406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Map</a:t>
            </a:r>
            <a:r>
              <a:rPr lang="de-DE" dirty="0"/>
              <a:t> Prototyp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="" xmlns:a16="http://schemas.microsoft.com/office/drawing/2014/main" id="{A6F72BDE-46BA-45AE-96ED-04B4AC0A44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9596" y="410547"/>
            <a:ext cx="7165874" cy="4186335"/>
          </a:xfrm>
        </p:spPr>
      </p:pic>
      <p:sp>
        <p:nvSpPr>
          <p:cNvPr id="3" name="Textfeld 2">
            <a:extLst>
              <a:ext uri="{FF2B5EF4-FFF2-40B4-BE49-F238E27FC236}">
                <a16:creationId xmlns="" xmlns:a16="http://schemas.microsoft.com/office/drawing/2014/main" id="{49DCF46F-2485-43CE-91AB-1F8C9C7A65E8}"/>
              </a:ext>
            </a:extLst>
          </p:cNvPr>
          <p:cNvSpPr txBox="1"/>
          <p:nvPr/>
        </p:nvSpPr>
        <p:spPr>
          <a:xfrm>
            <a:off x="715347" y="2388637"/>
            <a:ext cx="386424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Auf der </a:t>
            </a:r>
            <a:r>
              <a:rPr lang="de-DE" dirty="0" err="1"/>
              <a:t>Map</a:t>
            </a:r>
            <a:r>
              <a:rPr lang="de-DE" dirty="0"/>
              <a:t> sollte</a:t>
            </a:r>
          </a:p>
          <a:p>
            <a:r>
              <a:rPr lang="de-DE" dirty="0"/>
              <a:t>es anklickbare Punkte, bei uns als Locations bezeichnet, geben.</a:t>
            </a:r>
          </a:p>
          <a:p>
            <a:r>
              <a:rPr lang="de-DE" dirty="0"/>
              <a:t>Verschiedene Orte sollten </a:t>
            </a:r>
            <a:r>
              <a:rPr lang="de-DE" dirty="0" smtClean="0"/>
              <a:t>durch verschiedene Icons symbolisiert werden, </a:t>
            </a:r>
            <a:r>
              <a:rPr lang="de-DE" dirty="0"/>
              <a:t>wie </a:t>
            </a:r>
            <a:r>
              <a:rPr lang="de-DE" dirty="0" smtClean="0"/>
              <a:t>es auf dem </a:t>
            </a:r>
            <a:r>
              <a:rPr lang="de-DE" dirty="0" err="1" smtClean="0"/>
              <a:t>Map</a:t>
            </a:r>
            <a:r>
              <a:rPr lang="de-DE" dirty="0" smtClean="0"/>
              <a:t> Prototyp </a:t>
            </a:r>
            <a:r>
              <a:rPr lang="de-DE" dirty="0"/>
              <a:t>zu </a:t>
            </a:r>
            <a:r>
              <a:rPr lang="de-DE" dirty="0" smtClean="0"/>
              <a:t>sehen ist.</a:t>
            </a:r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815683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nhaltsplatzhalter 4">
            <a:extLst>
              <a:ext uri="{FF2B5EF4-FFF2-40B4-BE49-F238E27FC236}">
                <a16:creationId xmlns="" xmlns:a16="http://schemas.microsoft.com/office/drawing/2014/main" id="{CF4EB6FB-D261-44C7-8242-4BA619A749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8107" y="385665"/>
            <a:ext cx="6168884" cy="3807953"/>
          </a:xfrm>
        </p:spPr>
      </p:pic>
      <p:sp>
        <p:nvSpPr>
          <p:cNvPr id="2" name="Titel 1">
            <a:extLst>
              <a:ext uri="{FF2B5EF4-FFF2-40B4-BE49-F238E27FC236}">
                <a16:creationId xmlns="" xmlns:a16="http://schemas.microsoft.com/office/drawing/2014/main" id="{C4A8E42B-9F49-491E-B290-D0175B780B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Location Prototyp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="" xmlns:a16="http://schemas.microsoft.com/office/drawing/2014/main" id="{9BDF7104-CB07-4E12-90AB-632F9348481C}"/>
              </a:ext>
            </a:extLst>
          </p:cNvPr>
          <p:cNvSpPr txBox="1"/>
          <p:nvPr/>
        </p:nvSpPr>
        <p:spPr>
          <a:xfrm>
            <a:off x="1393371" y="1971869"/>
            <a:ext cx="407473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Wenn der Benutzer auf eine Location klickt, sollte er auf die Seite dieser Location weitergeleitet werden. Dort sollten dem Benutzer Informationen zu der Location angezeigt werden.</a:t>
            </a:r>
          </a:p>
          <a:p>
            <a:r>
              <a:rPr lang="de-DE" dirty="0" smtClean="0"/>
              <a:t>Eine Figur übernimmt die Rolle </a:t>
            </a:r>
            <a:r>
              <a:rPr lang="de-DE" dirty="0"/>
              <a:t>des „Stadtführers“ </a:t>
            </a:r>
            <a:r>
              <a:rPr lang="de-DE" dirty="0" smtClean="0"/>
              <a:t>und vermittelt den </a:t>
            </a:r>
            <a:r>
              <a:rPr lang="de-DE" dirty="0"/>
              <a:t>Benutzern </a:t>
            </a:r>
            <a:r>
              <a:rPr lang="de-DE" dirty="0" smtClean="0"/>
              <a:t>einige Kerninformationen zu dem angeklickten Ort. </a:t>
            </a:r>
            <a:r>
              <a:rPr lang="de-DE" dirty="0"/>
              <a:t>Das </a:t>
            </a:r>
            <a:r>
              <a:rPr lang="de-DE" dirty="0" smtClean="0"/>
              <a:t>Ganze sollte </a:t>
            </a:r>
            <a:r>
              <a:rPr lang="de-DE" dirty="0"/>
              <a:t>mit einem Bild der Location im Hintergrund </a:t>
            </a:r>
            <a:r>
              <a:rPr lang="de-DE" dirty="0" smtClean="0"/>
              <a:t>geschehen.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115314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33ABD548-E91E-41ED-AB0C-AF8D4DD8AE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Profil Prototyp</a:t>
            </a:r>
          </a:p>
        </p:txBody>
      </p:sp>
      <p:pic>
        <p:nvPicPr>
          <p:cNvPr id="5" name="Inhaltsplatzhalter 4">
            <a:extLst>
              <a:ext uri="{FF2B5EF4-FFF2-40B4-BE49-F238E27FC236}">
                <a16:creationId xmlns="" xmlns:a16="http://schemas.microsoft.com/office/drawing/2014/main" id="{9D1DD2FF-4284-4AB4-86D1-300FFACB33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0505" y="496435"/>
            <a:ext cx="6138678" cy="4022725"/>
          </a:xfrm>
        </p:spPr>
      </p:pic>
      <p:sp>
        <p:nvSpPr>
          <p:cNvPr id="3" name="Textfeld 2">
            <a:extLst>
              <a:ext uri="{FF2B5EF4-FFF2-40B4-BE49-F238E27FC236}">
                <a16:creationId xmlns="" xmlns:a16="http://schemas.microsoft.com/office/drawing/2014/main" id="{3F9C37FF-59F6-43F8-A975-42567AC92885}"/>
              </a:ext>
            </a:extLst>
          </p:cNvPr>
          <p:cNvSpPr txBox="1"/>
          <p:nvPr/>
        </p:nvSpPr>
        <p:spPr>
          <a:xfrm>
            <a:off x="821094" y="1922106"/>
            <a:ext cx="38193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Auf </a:t>
            </a:r>
            <a:r>
              <a:rPr lang="de-DE" dirty="0" smtClean="0"/>
              <a:t>der Profilseite </a:t>
            </a:r>
            <a:r>
              <a:rPr lang="de-DE" dirty="0"/>
              <a:t>sollte der Benutzer seine Daten sehen können, dazu gehören sein derzeitiges Level, sein Name und Fortschritt </a:t>
            </a:r>
            <a:r>
              <a:rPr lang="de-DE" dirty="0" smtClean="0"/>
              <a:t>im Spiel.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517401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="" xmlns:a16="http://schemas.microsoft.com/office/drawing/2014/main" id="{CCF2295E-45B9-4074-AA18-7E0FE308BA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Quiz Prototyp</a:t>
            </a:r>
          </a:p>
        </p:txBody>
      </p:sp>
      <p:pic>
        <p:nvPicPr>
          <p:cNvPr id="4" name="Inhaltsplatzhalter 3">
            <a:extLst>
              <a:ext uri="{FF2B5EF4-FFF2-40B4-BE49-F238E27FC236}">
                <a16:creationId xmlns="" xmlns:a16="http://schemas.microsoft.com/office/drawing/2014/main" id="{10550501-B83A-4999-93F4-2363555866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6906" y="546198"/>
            <a:ext cx="6114221" cy="4022725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="" xmlns:a16="http://schemas.microsoft.com/office/drawing/2014/main" id="{2F0B29C3-9FF0-4350-AD90-639BE73473E8}"/>
              </a:ext>
            </a:extLst>
          </p:cNvPr>
          <p:cNvSpPr txBox="1"/>
          <p:nvPr/>
        </p:nvSpPr>
        <p:spPr>
          <a:xfrm>
            <a:off x="734008" y="2027853"/>
            <a:ext cx="404948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In der Quizauswahl sollte ein Benutzer </a:t>
            </a:r>
            <a:r>
              <a:rPr lang="de-DE" dirty="0" smtClean="0"/>
              <a:t>wählen </a:t>
            </a:r>
            <a:r>
              <a:rPr lang="de-DE" dirty="0"/>
              <a:t>können, welches </a:t>
            </a:r>
            <a:r>
              <a:rPr lang="de-DE" dirty="0" smtClean="0"/>
              <a:t>der verfügbaren </a:t>
            </a:r>
            <a:r>
              <a:rPr lang="de-DE" dirty="0" err="1" smtClean="0"/>
              <a:t>Quizzes</a:t>
            </a:r>
            <a:r>
              <a:rPr lang="de-DE" dirty="0" smtClean="0"/>
              <a:t> er </a:t>
            </a:r>
            <a:r>
              <a:rPr lang="de-DE" dirty="0"/>
              <a:t>bearbeiten will. Außerdem sollte dem Benutzer </a:t>
            </a:r>
            <a:r>
              <a:rPr lang="de-DE" dirty="0" smtClean="0"/>
              <a:t>sein </a:t>
            </a:r>
            <a:r>
              <a:rPr lang="de-DE" dirty="0"/>
              <a:t>Fortschritt bzw. Bestleistung in jedem Quiz angezeigt </a:t>
            </a:r>
            <a:r>
              <a:rPr lang="de-DE" dirty="0" smtClean="0"/>
              <a:t>werden.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41925807"/>
      </p:ext>
    </p:extLst>
  </p:cSld>
  <p:clrMapOvr>
    <a:masterClrMapping/>
  </p:clrMapOvr>
</p:sld>
</file>

<file path=ppt/theme/theme1.xml><?xml version="1.0" encoding="utf-8"?>
<a:theme xmlns:a="http://schemas.openxmlformats.org/drawingml/2006/main" name="Rückblick">
  <a:themeElements>
    <a:clrScheme name="Blau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ückblick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ückblick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0</TotalTime>
  <Words>1909</Words>
  <Application>Microsoft Office PowerPoint</Application>
  <PresentationFormat>Benutzerdefiniert</PresentationFormat>
  <Paragraphs>172</Paragraphs>
  <Slides>36</Slides>
  <Notes>1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36</vt:i4>
      </vt:variant>
    </vt:vector>
  </HeadingPairs>
  <TitlesOfParts>
    <vt:vector size="37" baseType="lpstr">
      <vt:lpstr>Rückblick</vt:lpstr>
      <vt:lpstr>Architektur und Design</vt:lpstr>
      <vt:lpstr>Inhalt </vt:lpstr>
      <vt:lpstr>1. Prototypen</vt:lpstr>
      <vt:lpstr>Papier Prototypen</vt:lpstr>
      <vt:lpstr>Login Prototyp</vt:lpstr>
      <vt:lpstr>Map Prototyp</vt:lpstr>
      <vt:lpstr>Location Prototyp</vt:lpstr>
      <vt:lpstr>Profil Prototyp</vt:lpstr>
      <vt:lpstr>Quiz Prototyp</vt:lpstr>
      <vt:lpstr>Question Prototyp</vt:lpstr>
      <vt:lpstr>2. Sitemap</vt:lpstr>
      <vt:lpstr>SiteMap</vt:lpstr>
      <vt:lpstr>3. Datenbank</vt:lpstr>
      <vt:lpstr>Datenbank</vt:lpstr>
      <vt:lpstr>4. Design und Umsetzung</vt:lpstr>
      <vt:lpstr>Login</vt:lpstr>
      <vt:lpstr>Map</vt:lpstr>
      <vt:lpstr>Location</vt:lpstr>
      <vt:lpstr>Profil</vt:lpstr>
      <vt:lpstr>Quiz</vt:lpstr>
      <vt:lpstr>Question</vt:lpstr>
      <vt:lpstr>Socials</vt:lpstr>
      <vt:lpstr>Message</vt:lpstr>
      <vt:lpstr>Memory</vt:lpstr>
      <vt:lpstr>Marketplace</vt:lpstr>
      <vt:lpstr>5. Heuristiken</vt:lpstr>
      <vt:lpstr>Verwendete Heuristiken - Webanwendung</vt:lpstr>
      <vt:lpstr>Verwendete Heuristiken - Webanwendung</vt:lpstr>
      <vt:lpstr>JavaFX Login</vt:lpstr>
      <vt:lpstr>JavaFX User Database</vt:lpstr>
      <vt:lpstr>JavaFX Quiz Database</vt:lpstr>
      <vt:lpstr>Verwendete Heuristiken - JavaFX</vt:lpstr>
      <vt:lpstr>Verwendete Heuristiken - JavaFX</vt:lpstr>
      <vt:lpstr>Nielsen Heuristiken - Anhang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Architektur und Design</dc:title>
  <dc:creator>Lisa Reichler</dc:creator>
  <cp:lastModifiedBy>Rainer Müller</cp:lastModifiedBy>
  <cp:revision>55</cp:revision>
  <dcterms:created xsi:type="dcterms:W3CDTF">2018-03-12T15:44:57Z</dcterms:created>
  <dcterms:modified xsi:type="dcterms:W3CDTF">2018-03-24T19:24:07Z</dcterms:modified>
</cp:coreProperties>
</file>

<file path=docProps/thumbnail.jpeg>
</file>